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</p:sldIdLst>
  <p:sldSz cx="15124113" cy="10688638"/>
  <p:notesSz cx="9144000" cy="6858000"/>
  <p:defaultTextStyle>
    <a:defPPr>
      <a:defRPr lang="en-US"/>
    </a:defPPr>
    <a:lvl1pPr marL="0" algn="l" defTabSz="73746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1pPr>
    <a:lvl2pPr marL="737464" algn="l" defTabSz="73746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2pPr>
    <a:lvl3pPr marL="1474927" algn="l" defTabSz="73746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3pPr>
    <a:lvl4pPr marL="2212391" algn="l" defTabSz="73746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4pPr>
    <a:lvl5pPr marL="2949854" algn="l" defTabSz="73746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5pPr>
    <a:lvl6pPr marL="3687318" algn="l" defTabSz="73746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6pPr>
    <a:lvl7pPr marL="4424782" algn="l" defTabSz="73746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7pPr>
    <a:lvl8pPr marL="5162245" algn="l" defTabSz="73746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8pPr>
    <a:lvl9pPr marL="5899709" algn="l" defTabSz="73746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367">
          <p15:clr>
            <a:srgbClr val="A4A3A4"/>
          </p15:clr>
        </p15:guide>
        <p15:guide id="2" pos="4764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E8034E78-7F5D-4C2E-B375-FC64B27BC917}" styleName="Dark Style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>
        <p:scale>
          <a:sx n="125" d="100"/>
          <a:sy n="125" d="100"/>
        </p:scale>
        <p:origin x="90" y="-2964"/>
      </p:cViewPr>
      <p:guideLst>
        <p:guide orient="horz" pos="3367"/>
        <p:guide pos="4764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34309" y="3320407"/>
            <a:ext cx="12855496" cy="2291129"/>
          </a:xfrm>
        </p:spPr>
        <p:txBody>
          <a:bodyPr/>
          <a:lstStyle/>
          <a:p>
            <a:r>
              <a:rPr lang="nl-BE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68617" y="6056895"/>
            <a:ext cx="10586879" cy="2731541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73746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47492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22123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9498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68731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44247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516224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8997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l-BE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5468EF-3FA5-4D4E-B227-3FEB5DC3B9F3}" type="datetimeFigureOut">
              <a:rPr lang="en-US" smtClean="0"/>
              <a:t>13-Mar-17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62A398-B556-D34B-A891-E9530F53CF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70278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BE"/>
              <a:t>Click to edit Master text styles</a:t>
            </a:r>
          </a:p>
          <a:p>
            <a:pPr lvl="1"/>
            <a:r>
              <a:rPr lang="nl-BE"/>
              <a:t>Second level</a:t>
            </a:r>
          </a:p>
          <a:p>
            <a:pPr lvl="2"/>
            <a:r>
              <a:rPr lang="nl-BE"/>
              <a:t>Third level</a:t>
            </a:r>
          </a:p>
          <a:p>
            <a:pPr lvl="3"/>
            <a:r>
              <a:rPr lang="nl-BE"/>
              <a:t>Fourth level</a:t>
            </a:r>
          </a:p>
          <a:p>
            <a:pPr lvl="4"/>
            <a:r>
              <a:rPr lang="nl-BE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5468EF-3FA5-4D4E-B227-3FEB5DC3B9F3}" type="datetimeFigureOut">
              <a:rPr lang="en-US" smtClean="0"/>
              <a:t>13-Mar-17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62A398-B556-D34B-A891-E9530F53CF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37449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8138434" y="668040"/>
            <a:ext cx="5626906" cy="14214405"/>
          </a:xfrm>
        </p:spPr>
        <p:txBody>
          <a:bodyPr vert="eaVert"/>
          <a:lstStyle/>
          <a:p>
            <a:r>
              <a:rPr lang="nl-BE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49840" y="668040"/>
            <a:ext cx="16636524" cy="14214405"/>
          </a:xfrm>
        </p:spPr>
        <p:txBody>
          <a:bodyPr vert="eaVert"/>
          <a:lstStyle/>
          <a:p>
            <a:pPr lvl="0"/>
            <a:r>
              <a:rPr lang="nl-BE"/>
              <a:t>Click to edit Master text styles</a:t>
            </a:r>
          </a:p>
          <a:p>
            <a:pPr lvl="1"/>
            <a:r>
              <a:rPr lang="nl-BE"/>
              <a:t>Second level</a:t>
            </a:r>
          </a:p>
          <a:p>
            <a:pPr lvl="2"/>
            <a:r>
              <a:rPr lang="nl-BE"/>
              <a:t>Third level</a:t>
            </a:r>
          </a:p>
          <a:p>
            <a:pPr lvl="3"/>
            <a:r>
              <a:rPr lang="nl-BE"/>
              <a:t>Fourth level</a:t>
            </a:r>
          </a:p>
          <a:p>
            <a:pPr lvl="4"/>
            <a:r>
              <a:rPr lang="nl-BE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5468EF-3FA5-4D4E-B227-3FEB5DC3B9F3}" type="datetimeFigureOut">
              <a:rPr lang="en-US" smtClean="0"/>
              <a:t>13-Mar-17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62A398-B556-D34B-A891-E9530F53CF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14933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BE"/>
              <a:t>Click to edit Master text styles</a:t>
            </a:r>
          </a:p>
          <a:p>
            <a:pPr lvl="1"/>
            <a:r>
              <a:rPr lang="nl-BE"/>
              <a:t>Second level</a:t>
            </a:r>
          </a:p>
          <a:p>
            <a:pPr lvl="2"/>
            <a:r>
              <a:rPr lang="nl-BE"/>
              <a:t>Third level</a:t>
            </a:r>
          </a:p>
          <a:p>
            <a:pPr lvl="3"/>
            <a:r>
              <a:rPr lang="nl-BE"/>
              <a:t>Fourth level</a:t>
            </a:r>
          </a:p>
          <a:p>
            <a:pPr lvl="4"/>
            <a:r>
              <a:rPr lang="nl-BE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5468EF-3FA5-4D4E-B227-3FEB5DC3B9F3}" type="datetimeFigureOut">
              <a:rPr lang="en-US" smtClean="0"/>
              <a:t>13-Mar-17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62A398-B556-D34B-A891-E9530F53CF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65783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94701" y="6868441"/>
            <a:ext cx="12855496" cy="2122882"/>
          </a:xfrm>
        </p:spPr>
        <p:txBody>
          <a:bodyPr anchor="t"/>
          <a:lstStyle>
            <a:lvl1pPr algn="l">
              <a:defRPr sz="6500" b="1" cap="all"/>
            </a:lvl1pPr>
          </a:lstStyle>
          <a:p>
            <a:r>
              <a:rPr lang="nl-BE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94701" y="4530301"/>
            <a:ext cx="12855496" cy="2338139"/>
          </a:xfrm>
        </p:spPr>
        <p:txBody>
          <a:bodyPr anchor="b"/>
          <a:lstStyle>
            <a:lvl1pPr marL="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1pPr>
            <a:lvl2pPr marL="737464" indent="0">
              <a:buNone/>
              <a:defRPr sz="2900">
                <a:solidFill>
                  <a:schemeClr val="tx1">
                    <a:tint val="75000"/>
                  </a:schemeClr>
                </a:solidFill>
              </a:defRPr>
            </a:lvl2pPr>
            <a:lvl3pPr marL="1474927" indent="0">
              <a:buNone/>
              <a:defRPr sz="2600">
                <a:solidFill>
                  <a:schemeClr val="tx1">
                    <a:tint val="75000"/>
                  </a:schemeClr>
                </a:solidFill>
              </a:defRPr>
            </a:lvl3pPr>
            <a:lvl4pPr marL="2212391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4pPr>
            <a:lvl5pPr marL="2949854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5pPr>
            <a:lvl6pPr marL="3687318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6pPr>
            <a:lvl7pPr marL="4424782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7pPr>
            <a:lvl8pPr marL="5162245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8pPr>
            <a:lvl9pPr marL="5899709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BE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5468EF-3FA5-4D4E-B227-3FEB5DC3B9F3}" type="datetimeFigureOut">
              <a:rPr lang="en-US" smtClean="0"/>
              <a:t>13-Mar-17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62A398-B556-D34B-A891-E9530F53CF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98498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49841" y="3887003"/>
            <a:ext cx="11130403" cy="10995441"/>
          </a:xfrm>
        </p:spPr>
        <p:txBody>
          <a:bodyPr/>
          <a:lstStyle>
            <a:lvl1pPr>
              <a:defRPr sz="4500"/>
            </a:lvl1pPr>
            <a:lvl2pPr>
              <a:defRPr sz="3900"/>
            </a:lvl2pPr>
            <a:lvl3pPr>
              <a:defRPr sz="32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lang="nl-BE"/>
              <a:t>Click to edit Master text styles</a:t>
            </a:r>
          </a:p>
          <a:p>
            <a:pPr lvl="1"/>
            <a:r>
              <a:rPr lang="nl-BE"/>
              <a:t>Second level</a:t>
            </a:r>
          </a:p>
          <a:p>
            <a:pPr lvl="2"/>
            <a:r>
              <a:rPr lang="nl-BE"/>
              <a:t>Third level</a:t>
            </a:r>
          </a:p>
          <a:p>
            <a:pPr lvl="3"/>
            <a:r>
              <a:rPr lang="nl-BE"/>
              <a:t>Fourth level</a:t>
            </a:r>
          </a:p>
          <a:p>
            <a:pPr lvl="4"/>
            <a:r>
              <a:rPr lang="nl-BE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632311" y="3887003"/>
            <a:ext cx="11133028" cy="10995441"/>
          </a:xfrm>
        </p:spPr>
        <p:txBody>
          <a:bodyPr/>
          <a:lstStyle>
            <a:lvl1pPr>
              <a:defRPr sz="4500"/>
            </a:lvl1pPr>
            <a:lvl2pPr>
              <a:defRPr sz="3900"/>
            </a:lvl2pPr>
            <a:lvl3pPr>
              <a:defRPr sz="32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lang="nl-BE"/>
              <a:t>Click to edit Master text styles</a:t>
            </a:r>
          </a:p>
          <a:p>
            <a:pPr lvl="1"/>
            <a:r>
              <a:rPr lang="nl-BE"/>
              <a:t>Second level</a:t>
            </a:r>
          </a:p>
          <a:p>
            <a:pPr lvl="2"/>
            <a:r>
              <a:rPr lang="nl-BE"/>
              <a:t>Third level</a:t>
            </a:r>
          </a:p>
          <a:p>
            <a:pPr lvl="3"/>
            <a:r>
              <a:rPr lang="nl-BE"/>
              <a:t>Fourth level</a:t>
            </a:r>
          </a:p>
          <a:p>
            <a:pPr lvl="4"/>
            <a:r>
              <a:rPr lang="nl-BE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5468EF-3FA5-4D4E-B227-3FEB5DC3B9F3}" type="datetimeFigureOut">
              <a:rPr lang="en-US" smtClean="0"/>
              <a:t>13-Mar-17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62A398-B556-D34B-A891-E9530F53CF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19350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6206" y="428041"/>
            <a:ext cx="13611702" cy="1781440"/>
          </a:xfrm>
        </p:spPr>
        <p:txBody>
          <a:bodyPr/>
          <a:lstStyle>
            <a:lvl1pPr>
              <a:defRPr/>
            </a:lvl1pPr>
          </a:lstStyle>
          <a:p>
            <a:r>
              <a:rPr lang="nl-BE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56206" y="2392573"/>
            <a:ext cx="6682443" cy="997111"/>
          </a:xfrm>
        </p:spPr>
        <p:txBody>
          <a:bodyPr anchor="b"/>
          <a:lstStyle>
            <a:lvl1pPr marL="0" indent="0">
              <a:buNone/>
              <a:defRPr sz="3900" b="1"/>
            </a:lvl1pPr>
            <a:lvl2pPr marL="737464" indent="0">
              <a:buNone/>
              <a:defRPr sz="3200" b="1"/>
            </a:lvl2pPr>
            <a:lvl3pPr marL="1474927" indent="0">
              <a:buNone/>
              <a:defRPr sz="2900" b="1"/>
            </a:lvl3pPr>
            <a:lvl4pPr marL="2212391" indent="0">
              <a:buNone/>
              <a:defRPr sz="2600" b="1"/>
            </a:lvl4pPr>
            <a:lvl5pPr marL="2949854" indent="0">
              <a:buNone/>
              <a:defRPr sz="2600" b="1"/>
            </a:lvl5pPr>
            <a:lvl6pPr marL="3687318" indent="0">
              <a:buNone/>
              <a:defRPr sz="2600" b="1"/>
            </a:lvl6pPr>
            <a:lvl7pPr marL="4424782" indent="0">
              <a:buNone/>
              <a:defRPr sz="2600" b="1"/>
            </a:lvl7pPr>
            <a:lvl8pPr marL="5162245" indent="0">
              <a:buNone/>
              <a:defRPr sz="2600" b="1"/>
            </a:lvl8pPr>
            <a:lvl9pPr marL="5899709" indent="0">
              <a:buNone/>
              <a:defRPr sz="2600" b="1"/>
            </a:lvl9pPr>
          </a:lstStyle>
          <a:p>
            <a:pPr lvl="0"/>
            <a:r>
              <a:rPr lang="nl-BE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56206" y="3389684"/>
            <a:ext cx="6682443" cy="6158339"/>
          </a:xfrm>
        </p:spPr>
        <p:txBody>
          <a:bodyPr/>
          <a:lstStyle>
            <a:lvl1pPr>
              <a:defRPr sz="3900"/>
            </a:lvl1pPr>
            <a:lvl2pPr>
              <a:defRPr sz="3200"/>
            </a:lvl2pPr>
            <a:lvl3pPr>
              <a:defRPr sz="2900"/>
            </a:lvl3pPr>
            <a:lvl4pPr>
              <a:defRPr sz="2600"/>
            </a:lvl4pPr>
            <a:lvl5pPr>
              <a:defRPr sz="2600"/>
            </a:lvl5pPr>
            <a:lvl6pPr>
              <a:defRPr sz="2600"/>
            </a:lvl6pPr>
            <a:lvl7pPr>
              <a:defRPr sz="2600"/>
            </a:lvl7pPr>
            <a:lvl8pPr>
              <a:defRPr sz="2600"/>
            </a:lvl8pPr>
            <a:lvl9pPr>
              <a:defRPr sz="2600"/>
            </a:lvl9pPr>
          </a:lstStyle>
          <a:p>
            <a:pPr lvl="0"/>
            <a:r>
              <a:rPr lang="nl-BE"/>
              <a:t>Click to edit Master text styles</a:t>
            </a:r>
          </a:p>
          <a:p>
            <a:pPr lvl="1"/>
            <a:r>
              <a:rPr lang="nl-BE"/>
              <a:t>Second level</a:t>
            </a:r>
          </a:p>
          <a:p>
            <a:pPr lvl="2"/>
            <a:r>
              <a:rPr lang="nl-BE"/>
              <a:t>Third level</a:t>
            </a:r>
          </a:p>
          <a:p>
            <a:pPr lvl="3"/>
            <a:r>
              <a:rPr lang="nl-BE"/>
              <a:t>Fourth level</a:t>
            </a:r>
          </a:p>
          <a:p>
            <a:pPr lvl="4"/>
            <a:r>
              <a:rPr lang="nl-BE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682840" y="2392573"/>
            <a:ext cx="6685068" cy="997111"/>
          </a:xfrm>
        </p:spPr>
        <p:txBody>
          <a:bodyPr anchor="b"/>
          <a:lstStyle>
            <a:lvl1pPr marL="0" indent="0">
              <a:buNone/>
              <a:defRPr sz="3900" b="1"/>
            </a:lvl1pPr>
            <a:lvl2pPr marL="737464" indent="0">
              <a:buNone/>
              <a:defRPr sz="3200" b="1"/>
            </a:lvl2pPr>
            <a:lvl3pPr marL="1474927" indent="0">
              <a:buNone/>
              <a:defRPr sz="2900" b="1"/>
            </a:lvl3pPr>
            <a:lvl4pPr marL="2212391" indent="0">
              <a:buNone/>
              <a:defRPr sz="2600" b="1"/>
            </a:lvl4pPr>
            <a:lvl5pPr marL="2949854" indent="0">
              <a:buNone/>
              <a:defRPr sz="2600" b="1"/>
            </a:lvl5pPr>
            <a:lvl6pPr marL="3687318" indent="0">
              <a:buNone/>
              <a:defRPr sz="2600" b="1"/>
            </a:lvl6pPr>
            <a:lvl7pPr marL="4424782" indent="0">
              <a:buNone/>
              <a:defRPr sz="2600" b="1"/>
            </a:lvl7pPr>
            <a:lvl8pPr marL="5162245" indent="0">
              <a:buNone/>
              <a:defRPr sz="2600" b="1"/>
            </a:lvl8pPr>
            <a:lvl9pPr marL="5899709" indent="0">
              <a:buNone/>
              <a:defRPr sz="2600" b="1"/>
            </a:lvl9pPr>
          </a:lstStyle>
          <a:p>
            <a:pPr lvl="0"/>
            <a:r>
              <a:rPr lang="nl-BE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682840" y="3389684"/>
            <a:ext cx="6685068" cy="6158339"/>
          </a:xfrm>
        </p:spPr>
        <p:txBody>
          <a:bodyPr/>
          <a:lstStyle>
            <a:lvl1pPr>
              <a:defRPr sz="3900"/>
            </a:lvl1pPr>
            <a:lvl2pPr>
              <a:defRPr sz="3200"/>
            </a:lvl2pPr>
            <a:lvl3pPr>
              <a:defRPr sz="2900"/>
            </a:lvl3pPr>
            <a:lvl4pPr>
              <a:defRPr sz="2600"/>
            </a:lvl4pPr>
            <a:lvl5pPr>
              <a:defRPr sz="2600"/>
            </a:lvl5pPr>
            <a:lvl6pPr>
              <a:defRPr sz="2600"/>
            </a:lvl6pPr>
            <a:lvl7pPr>
              <a:defRPr sz="2600"/>
            </a:lvl7pPr>
            <a:lvl8pPr>
              <a:defRPr sz="2600"/>
            </a:lvl8pPr>
            <a:lvl9pPr>
              <a:defRPr sz="2600"/>
            </a:lvl9pPr>
          </a:lstStyle>
          <a:p>
            <a:pPr lvl="0"/>
            <a:r>
              <a:rPr lang="nl-BE"/>
              <a:t>Click to edit Master text styles</a:t>
            </a:r>
          </a:p>
          <a:p>
            <a:pPr lvl="1"/>
            <a:r>
              <a:rPr lang="nl-BE"/>
              <a:t>Second level</a:t>
            </a:r>
          </a:p>
          <a:p>
            <a:pPr lvl="2"/>
            <a:r>
              <a:rPr lang="nl-BE"/>
              <a:t>Third level</a:t>
            </a:r>
          </a:p>
          <a:p>
            <a:pPr lvl="3"/>
            <a:r>
              <a:rPr lang="nl-BE"/>
              <a:t>Fourth level</a:t>
            </a:r>
          </a:p>
          <a:p>
            <a:pPr lvl="4"/>
            <a:r>
              <a:rPr lang="nl-BE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5468EF-3FA5-4D4E-B227-3FEB5DC3B9F3}" type="datetimeFigureOut">
              <a:rPr lang="en-US" smtClean="0"/>
              <a:t>13-Mar-17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62A398-B556-D34B-A891-E9530F53CF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07212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5468EF-3FA5-4D4E-B227-3FEB5DC3B9F3}" type="datetimeFigureOut">
              <a:rPr lang="en-US" smtClean="0"/>
              <a:t>13-Mar-17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62A398-B556-D34B-A891-E9530F53CF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7319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5468EF-3FA5-4D4E-B227-3FEB5DC3B9F3}" type="datetimeFigureOut">
              <a:rPr lang="en-US" smtClean="0"/>
              <a:t>13-Mar-17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62A398-B556-D34B-A891-E9530F53CF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25362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6206" y="425566"/>
            <a:ext cx="4975729" cy="1811130"/>
          </a:xfrm>
        </p:spPr>
        <p:txBody>
          <a:bodyPr anchor="b"/>
          <a:lstStyle>
            <a:lvl1pPr algn="l">
              <a:defRPr sz="3200" b="1"/>
            </a:lvl1pPr>
          </a:lstStyle>
          <a:p>
            <a:r>
              <a:rPr lang="nl-BE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913108" y="425567"/>
            <a:ext cx="8454799" cy="9122456"/>
          </a:xfrm>
        </p:spPr>
        <p:txBody>
          <a:bodyPr/>
          <a:lstStyle>
            <a:lvl1pPr>
              <a:defRPr sz="5200"/>
            </a:lvl1pPr>
            <a:lvl2pPr>
              <a:defRPr sz="4500"/>
            </a:lvl2pPr>
            <a:lvl3pPr>
              <a:defRPr sz="3900"/>
            </a:lvl3pPr>
            <a:lvl4pPr>
              <a:defRPr sz="3200"/>
            </a:lvl4pPr>
            <a:lvl5pPr>
              <a:defRPr sz="3200"/>
            </a:lvl5pPr>
            <a:lvl6pPr>
              <a:defRPr sz="3200"/>
            </a:lvl6pPr>
            <a:lvl7pPr>
              <a:defRPr sz="3200"/>
            </a:lvl7pPr>
            <a:lvl8pPr>
              <a:defRPr sz="3200"/>
            </a:lvl8pPr>
            <a:lvl9pPr>
              <a:defRPr sz="3200"/>
            </a:lvl9pPr>
          </a:lstStyle>
          <a:p>
            <a:pPr lvl="0"/>
            <a:r>
              <a:rPr lang="nl-BE"/>
              <a:t>Click to edit Master text styles</a:t>
            </a:r>
          </a:p>
          <a:p>
            <a:pPr lvl="1"/>
            <a:r>
              <a:rPr lang="nl-BE"/>
              <a:t>Second level</a:t>
            </a:r>
          </a:p>
          <a:p>
            <a:pPr lvl="2"/>
            <a:r>
              <a:rPr lang="nl-BE"/>
              <a:t>Third level</a:t>
            </a:r>
          </a:p>
          <a:p>
            <a:pPr lvl="3"/>
            <a:r>
              <a:rPr lang="nl-BE"/>
              <a:t>Fourth level</a:t>
            </a:r>
          </a:p>
          <a:p>
            <a:pPr lvl="4"/>
            <a:r>
              <a:rPr lang="nl-BE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56206" y="2236697"/>
            <a:ext cx="4975729" cy="7311326"/>
          </a:xfrm>
        </p:spPr>
        <p:txBody>
          <a:bodyPr/>
          <a:lstStyle>
            <a:lvl1pPr marL="0" indent="0">
              <a:buNone/>
              <a:defRPr sz="2300"/>
            </a:lvl1pPr>
            <a:lvl2pPr marL="737464" indent="0">
              <a:buNone/>
              <a:defRPr sz="1900"/>
            </a:lvl2pPr>
            <a:lvl3pPr marL="1474927" indent="0">
              <a:buNone/>
              <a:defRPr sz="1600"/>
            </a:lvl3pPr>
            <a:lvl4pPr marL="2212391" indent="0">
              <a:buNone/>
              <a:defRPr sz="1500"/>
            </a:lvl4pPr>
            <a:lvl5pPr marL="2949854" indent="0">
              <a:buNone/>
              <a:defRPr sz="1500"/>
            </a:lvl5pPr>
            <a:lvl6pPr marL="3687318" indent="0">
              <a:buNone/>
              <a:defRPr sz="1500"/>
            </a:lvl6pPr>
            <a:lvl7pPr marL="4424782" indent="0">
              <a:buNone/>
              <a:defRPr sz="1500"/>
            </a:lvl7pPr>
            <a:lvl8pPr marL="5162245" indent="0">
              <a:buNone/>
              <a:defRPr sz="1500"/>
            </a:lvl8pPr>
            <a:lvl9pPr marL="5899709" indent="0">
              <a:buNone/>
              <a:defRPr sz="1500"/>
            </a:lvl9pPr>
          </a:lstStyle>
          <a:p>
            <a:pPr lvl="0"/>
            <a:r>
              <a:rPr lang="nl-BE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5468EF-3FA5-4D4E-B227-3FEB5DC3B9F3}" type="datetimeFigureOut">
              <a:rPr lang="en-US" smtClean="0"/>
              <a:t>13-Mar-17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62A398-B556-D34B-A891-E9530F53CF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07234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64432" y="7482047"/>
            <a:ext cx="9074468" cy="883298"/>
          </a:xfrm>
        </p:spPr>
        <p:txBody>
          <a:bodyPr anchor="b"/>
          <a:lstStyle>
            <a:lvl1pPr algn="l">
              <a:defRPr sz="3200" b="1"/>
            </a:lvl1pPr>
          </a:lstStyle>
          <a:p>
            <a:r>
              <a:rPr lang="nl-BE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964432" y="955049"/>
            <a:ext cx="9074468" cy="6413183"/>
          </a:xfrm>
        </p:spPr>
        <p:txBody>
          <a:bodyPr/>
          <a:lstStyle>
            <a:lvl1pPr marL="0" indent="0">
              <a:buNone/>
              <a:defRPr sz="5200"/>
            </a:lvl1pPr>
            <a:lvl2pPr marL="737464" indent="0">
              <a:buNone/>
              <a:defRPr sz="4500"/>
            </a:lvl2pPr>
            <a:lvl3pPr marL="1474927" indent="0">
              <a:buNone/>
              <a:defRPr sz="3900"/>
            </a:lvl3pPr>
            <a:lvl4pPr marL="2212391" indent="0">
              <a:buNone/>
              <a:defRPr sz="3200"/>
            </a:lvl4pPr>
            <a:lvl5pPr marL="2949854" indent="0">
              <a:buNone/>
              <a:defRPr sz="3200"/>
            </a:lvl5pPr>
            <a:lvl6pPr marL="3687318" indent="0">
              <a:buNone/>
              <a:defRPr sz="3200"/>
            </a:lvl6pPr>
            <a:lvl7pPr marL="4424782" indent="0">
              <a:buNone/>
              <a:defRPr sz="3200"/>
            </a:lvl7pPr>
            <a:lvl8pPr marL="5162245" indent="0">
              <a:buNone/>
              <a:defRPr sz="3200"/>
            </a:lvl8pPr>
            <a:lvl9pPr marL="5899709" indent="0">
              <a:buNone/>
              <a:defRPr sz="32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964432" y="8365344"/>
            <a:ext cx="9074468" cy="1254430"/>
          </a:xfrm>
        </p:spPr>
        <p:txBody>
          <a:bodyPr/>
          <a:lstStyle>
            <a:lvl1pPr marL="0" indent="0">
              <a:buNone/>
              <a:defRPr sz="2300"/>
            </a:lvl1pPr>
            <a:lvl2pPr marL="737464" indent="0">
              <a:buNone/>
              <a:defRPr sz="1900"/>
            </a:lvl2pPr>
            <a:lvl3pPr marL="1474927" indent="0">
              <a:buNone/>
              <a:defRPr sz="1600"/>
            </a:lvl3pPr>
            <a:lvl4pPr marL="2212391" indent="0">
              <a:buNone/>
              <a:defRPr sz="1500"/>
            </a:lvl4pPr>
            <a:lvl5pPr marL="2949854" indent="0">
              <a:buNone/>
              <a:defRPr sz="1500"/>
            </a:lvl5pPr>
            <a:lvl6pPr marL="3687318" indent="0">
              <a:buNone/>
              <a:defRPr sz="1500"/>
            </a:lvl6pPr>
            <a:lvl7pPr marL="4424782" indent="0">
              <a:buNone/>
              <a:defRPr sz="1500"/>
            </a:lvl7pPr>
            <a:lvl8pPr marL="5162245" indent="0">
              <a:buNone/>
              <a:defRPr sz="1500"/>
            </a:lvl8pPr>
            <a:lvl9pPr marL="5899709" indent="0">
              <a:buNone/>
              <a:defRPr sz="1500"/>
            </a:lvl9pPr>
          </a:lstStyle>
          <a:p>
            <a:pPr lvl="0"/>
            <a:r>
              <a:rPr lang="nl-BE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5468EF-3FA5-4D4E-B227-3FEB5DC3B9F3}" type="datetimeFigureOut">
              <a:rPr lang="en-US" smtClean="0"/>
              <a:t>13-Mar-17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62A398-B556-D34B-A891-E9530F53CF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86321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56206" y="428041"/>
            <a:ext cx="13611702" cy="1781440"/>
          </a:xfrm>
          <a:prstGeom prst="rect">
            <a:avLst/>
          </a:prstGeom>
        </p:spPr>
        <p:txBody>
          <a:bodyPr vert="horz" lIns="147493" tIns="73746" rIns="147493" bIns="73746" rtlCol="0" anchor="ctr">
            <a:normAutofit/>
          </a:bodyPr>
          <a:lstStyle/>
          <a:p>
            <a:r>
              <a:rPr lang="nl-BE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56206" y="2494016"/>
            <a:ext cx="13611702" cy="7054007"/>
          </a:xfrm>
          <a:prstGeom prst="rect">
            <a:avLst/>
          </a:prstGeom>
        </p:spPr>
        <p:txBody>
          <a:bodyPr vert="horz" lIns="147493" tIns="73746" rIns="147493" bIns="73746" rtlCol="0">
            <a:normAutofit/>
          </a:bodyPr>
          <a:lstStyle/>
          <a:p>
            <a:pPr lvl="0"/>
            <a:r>
              <a:rPr lang="nl-BE"/>
              <a:t>Click to edit Master text styles</a:t>
            </a:r>
          </a:p>
          <a:p>
            <a:pPr lvl="1"/>
            <a:r>
              <a:rPr lang="nl-BE"/>
              <a:t>Second level</a:t>
            </a:r>
          </a:p>
          <a:p>
            <a:pPr lvl="2"/>
            <a:r>
              <a:rPr lang="nl-BE"/>
              <a:t>Third level</a:t>
            </a:r>
          </a:p>
          <a:p>
            <a:pPr lvl="3"/>
            <a:r>
              <a:rPr lang="nl-BE"/>
              <a:t>Fourth level</a:t>
            </a:r>
          </a:p>
          <a:p>
            <a:pPr lvl="4"/>
            <a:r>
              <a:rPr lang="nl-BE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56206" y="9906785"/>
            <a:ext cx="3528960" cy="569071"/>
          </a:xfrm>
          <a:prstGeom prst="rect">
            <a:avLst/>
          </a:prstGeom>
        </p:spPr>
        <p:txBody>
          <a:bodyPr vert="horz" lIns="147493" tIns="73746" rIns="147493" bIns="73746" rtlCol="0" anchor="ctr"/>
          <a:lstStyle>
            <a:lvl1pPr algn="l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5468EF-3FA5-4D4E-B227-3FEB5DC3B9F3}" type="datetimeFigureOut">
              <a:rPr lang="en-US" smtClean="0"/>
              <a:t>13-Mar-17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167406" y="9906785"/>
            <a:ext cx="4789302" cy="569071"/>
          </a:xfrm>
          <a:prstGeom prst="rect">
            <a:avLst/>
          </a:prstGeom>
        </p:spPr>
        <p:txBody>
          <a:bodyPr vert="horz" lIns="147493" tIns="73746" rIns="147493" bIns="73746" rtlCol="0" anchor="ctr"/>
          <a:lstStyle>
            <a:lvl1pPr algn="ctr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838948" y="9906785"/>
            <a:ext cx="3528960" cy="569071"/>
          </a:xfrm>
          <a:prstGeom prst="rect">
            <a:avLst/>
          </a:prstGeom>
        </p:spPr>
        <p:txBody>
          <a:bodyPr vert="horz" lIns="147493" tIns="73746" rIns="147493" bIns="73746" rtlCol="0" anchor="ctr"/>
          <a:lstStyle>
            <a:lvl1pPr algn="r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62A398-B556-D34B-A891-E9530F53CF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04970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737464" rtl="0" eaLnBrk="1" latinLnBrk="0" hangingPunct="1">
        <a:spcBef>
          <a:spcPct val="0"/>
        </a:spcBef>
        <a:buNone/>
        <a:defRPr sz="71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553098" indent="-553098" algn="l" defTabSz="737464" rtl="0" eaLnBrk="1" latinLnBrk="0" hangingPunct="1">
        <a:spcBef>
          <a:spcPct val="20000"/>
        </a:spcBef>
        <a:buFont typeface="Arial"/>
        <a:buChar char="•"/>
        <a:defRPr sz="5200" kern="1200">
          <a:solidFill>
            <a:schemeClr val="tx1"/>
          </a:solidFill>
          <a:latin typeface="+mn-lt"/>
          <a:ea typeface="+mn-ea"/>
          <a:cs typeface="+mn-cs"/>
        </a:defRPr>
      </a:lvl1pPr>
      <a:lvl2pPr marL="1198378" indent="-460915" algn="l" defTabSz="737464" rtl="0" eaLnBrk="1" latinLnBrk="0" hangingPunct="1">
        <a:spcBef>
          <a:spcPct val="20000"/>
        </a:spcBef>
        <a:buFont typeface="Arial"/>
        <a:buChar char="–"/>
        <a:defRPr sz="4500" kern="1200">
          <a:solidFill>
            <a:schemeClr val="tx1"/>
          </a:solidFill>
          <a:latin typeface="+mn-lt"/>
          <a:ea typeface="+mn-ea"/>
          <a:cs typeface="+mn-cs"/>
        </a:defRPr>
      </a:lvl2pPr>
      <a:lvl3pPr marL="1843659" indent="-368732" algn="l" defTabSz="737464" rtl="0" eaLnBrk="1" latinLnBrk="0" hangingPunct="1">
        <a:spcBef>
          <a:spcPct val="20000"/>
        </a:spcBef>
        <a:buFont typeface="Arial"/>
        <a:buChar char="•"/>
        <a:defRPr sz="3900" kern="1200">
          <a:solidFill>
            <a:schemeClr val="tx1"/>
          </a:solidFill>
          <a:latin typeface="+mn-lt"/>
          <a:ea typeface="+mn-ea"/>
          <a:cs typeface="+mn-cs"/>
        </a:defRPr>
      </a:lvl3pPr>
      <a:lvl4pPr marL="2581123" indent="-368732" algn="l" defTabSz="737464" rtl="0" eaLnBrk="1" latinLnBrk="0" hangingPunct="1">
        <a:spcBef>
          <a:spcPct val="20000"/>
        </a:spcBef>
        <a:buFont typeface="Arial"/>
        <a:buChar char="–"/>
        <a:defRPr sz="3200" kern="1200">
          <a:solidFill>
            <a:schemeClr val="tx1"/>
          </a:solidFill>
          <a:latin typeface="+mn-lt"/>
          <a:ea typeface="+mn-ea"/>
          <a:cs typeface="+mn-cs"/>
        </a:defRPr>
      </a:lvl4pPr>
      <a:lvl5pPr marL="3318586" indent="-368732" algn="l" defTabSz="737464" rtl="0" eaLnBrk="1" latinLnBrk="0" hangingPunct="1">
        <a:spcBef>
          <a:spcPct val="20000"/>
        </a:spcBef>
        <a:buFont typeface="Arial"/>
        <a:buChar char="»"/>
        <a:defRPr sz="3200" kern="1200">
          <a:solidFill>
            <a:schemeClr val="tx1"/>
          </a:solidFill>
          <a:latin typeface="+mn-lt"/>
          <a:ea typeface="+mn-ea"/>
          <a:cs typeface="+mn-cs"/>
        </a:defRPr>
      </a:lvl5pPr>
      <a:lvl6pPr marL="4056050" indent="-368732" algn="l" defTabSz="737464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6pPr>
      <a:lvl7pPr marL="4793513" indent="-368732" algn="l" defTabSz="737464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7pPr>
      <a:lvl8pPr marL="5530977" indent="-368732" algn="l" defTabSz="737464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8pPr>
      <a:lvl9pPr marL="6268441" indent="-368732" algn="l" defTabSz="737464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3746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737464" algn="l" defTabSz="73746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2pPr>
      <a:lvl3pPr marL="1474927" algn="l" defTabSz="73746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3pPr>
      <a:lvl4pPr marL="2212391" algn="l" defTabSz="73746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4pPr>
      <a:lvl5pPr marL="2949854" algn="l" defTabSz="73746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5pPr>
      <a:lvl6pPr marL="3687318" algn="l" defTabSz="73746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6pPr>
      <a:lvl7pPr marL="4424782" algn="l" defTabSz="73746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7pPr>
      <a:lvl8pPr marL="5162245" algn="l" defTabSz="73746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8pPr>
      <a:lvl9pPr marL="5899709" algn="l" defTabSz="73746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g"/><Relationship Id="rId3" Type="http://schemas.openxmlformats.org/officeDocument/2006/relationships/image" Target="../media/image2.png"/><Relationship Id="rId7" Type="http://schemas.openxmlformats.org/officeDocument/2006/relationships/image" Target="../media/image6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g"/><Relationship Id="rId5" Type="http://schemas.openxmlformats.org/officeDocument/2006/relationships/image" Target="../media/image4.jpg"/><Relationship Id="rId4" Type="http://schemas.openxmlformats.org/officeDocument/2006/relationships/image" Target="../media/image3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34995" y="1067876"/>
            <a:ext cx="5302301" cy="675875"/>
          </a:xfrm>
        </p:spPr>
        <p:txBody>
          <a:bodyPr>
            <a:normAutofit fontScale="55000" lnSpcReduction="20000"/>
          </a:bodyPr>
          <a:lstStyle/>
          <a:p>
            <a:r>
              <a:rPr lang="ru-RU" baseline="30000" dirty="0"/>
              <a:t>Оценете вашата ситуация: (1 слаба оценка – 10 силна оценка)</a:t>
            </a:r>
            <a:endParaRPr lang="en-US" baseline="30000" dirty="0"/>
          </a:p>
        </p:txBody>
      </p:sp>
      <p:pic>
        <p:nvPicPr>
          <p:cNvPr id="5" name="Picture 4" descr="01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5274" y="1650402"/>
            <a:ext cx="5389521" cy="419404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273434" y="5874374"/>
            <a:ext cx="1601996" cy="2359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bg-BG" sz="1400" b="1" baseline="30000" dirty="0" smtClean="0">
                <a:solidFill>
                  <a:schemeClr val="accent3">
                    <a:lumMod val="60000"/>
                    <a:lumOff val="40000"/>
                  </a:schemeClr>
                </a:solidFill>
              </a:rPr>
              <a:t>ЧОВЕШКИ </a:t>
            </a:r>
            <a:r>
              <a:rPr lang="bg-BG" sz="1400" b="1" baseline="30000" dirty="0">
                <a:solidFill>
                  <a:schemeClr val="accent3">
                    <a:lumMod val="60000"/>
                    <a:lumOff val="40000"/>
                  </a:schemeClr>
                </a:solidFill>
              </a:rPr>
              <a:t>РЕСУРСИ</a:t>
            </a:r>
            <a:endParaRPr lang="fr-FR" sz="1400" b="1" baseline="30000" dirty="0">
              <a:solidFill>
                <a:schemeClr val="accent3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305039" y="5875969"/>
            <a:ext cx="1488363" cy="2359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bg-BG" sz="1400" baseline="30000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СТРАТЕГИЯ/ПРОДАЖБИ</a:t>
            </a:r>
            <a:endParaRPr lang="hu-HU" sz="1400" baseline="30000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2695707" y="5825307"/>
            <a:ext cx="105489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bg-BG" sz="1400" baseline="30000" dirty="0" smtClean="0">
                <a:solidFill>
                  <a:schemeClr val="accent5">
                    <a:lumMod val="75000"/>
                  </a:schemeClr>
                </a:solidFill>
              </a:rPr>
              <a:t>ПРОИЗВОДСТВО</a:t>
            </a:r>
            <a:r>
              <a:rPr lang="bg-BG" sz="1400" baseline="30000" dirty="0">
                <a:solidFill>
                  <a:schemeClr val="accent5">
                    <a:lumMod val="75000"/>
                  </a:schemeClr>
                </a:solidFill>
              </a:rPr>
              <a:t>/ СНАБДИТЕЛСКА ВЕРИГА</a:t>
            </a:r>
          </a:p>
        </p:txBody>
      </p:sp>
      <p:sp>
        <p:nvSpPr>
          <p:cNvPr id="9" name="Rectangle 8"/>
          <p:cNvSpPr/>
          <p:nvPr/>
        </p:nvSpPr>
        <p:spPr>
          <a:xfrm>
            <a:off x="3955223" y="5825307"/>
            <a:ext cx="705642" cy="23596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bg-BG" sz="1400" baseline="30000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ФИНАНСИ</a:t>
            </a:r>
            <a:endParaRPr lang="pt-BR" sz="1400" baseline="30000" dirty="0">
              <a:solidFill>
                <a:schemeClr val="accent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5120934" y="5814414"/>
            <a:ext cx="677621" cy="45140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bg-BG" sz="1400" baseline="30000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ПРАВНИ</a:t>
            </a:r>
            <a:endParaRPr lang="bg-BG" sz="1400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  <a:p>
            <a:r>
              <a:rPr lang="bg-BG" sz="1400" baseline="30000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ВЪПРОСИ</a:t>
            </a:r>
            <a:endParaRPr lang="it-IT" sz="1400" baseline="30000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graphicFrame>
        <p:nvGraphicFramePr>
          <p:cNvPr id="12" name="Table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62710842"/>
              </p:ext>
            </p:extLst>
          </p:nvPr>
        </p:nvGraphicFramePr>
        <p:xfrm>
          <a:off x="505274" y="6638755"/>
          <a:ext cx="6241705" cy="2759327"/>
        </p:xfrm>
        <a:graphic>
          <a:graphicData uri="http://schemas.openxmlformats.org/drawingml/2006/table">
            <a:tbl>
              <a:tblPr firstRow="1" firstCol="1" lastRow="1" lastCol="1" bandRow="1">
                <a:tableStyleId>{5FD0F851-EC5A-4D38-B0AD-8093EC10F338}</a:tableStyleId>
              </a:tblPr>
              <a:tblGrid>
                <a:gridCol w="124834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248341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248341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48341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248341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798696">
                <a:tc>
                  <a:txBody>
                    <a:bodyPr/>
                    <a:lstStyle/>
                    <a:p>
                      <a:pPr marL="0" marR="0" indent="0" algn="l" defTabSz="73746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1700" b="0" i="0" u="none" strike="noStrike" kern="1200" baseline="300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ДЕЙСТВИЯ</a:t>
                      </a:r>
                      <a:endParaRPr lang="en-US" sz="1700" b="0" i="0" u="none" strike="noStrike" kern="1200" baseline="300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73746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1700" b="0" i="0" u="none" strike="noStrike" kern="1200" baseline="300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ВЪЗДЕЙСТВИЕ</a:t>
                      </a:r>
                      <a:endParaRPr lang="pt-BR" sz="1700" b="0" i="0" u="none" strike="noStrike" kern="1200" baseline="300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indent="0" algn="l" defTabSz="73746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s-IS" sz="1700" b="0" i="0" u="none" strike="noStrike" kern="1200" baseline="300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</a:t>
                      </a:r>
                      <a:r>
                        <a:rPr lang="bg-BG" sz="1700" b="0" i="0" u="none" strike="noStrike" kern="1200" baseline="300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б</a:t>
                      </a:r>
                      <a:r>
                        <a:rPr lang="is-IS" sz="1700" b="0" i="0" u="none" strike="noStrike" kern="1200" baseline="300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  <a:endParaRPr lang="is-IS" sz="1700" b="0" i="0" u="none" strike="noStrike" kern="1200" baseline="300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73746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1700" b="0" i="0" u="none" strike="noStrike" kern="1200" baseline="300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ИЗПЪЛНИМОСТ</a:t>
                      </a:r>
                      <a:endParaRPr lang="is-IS" sz="1700" b="0" i="0" u="none" strike="noStrike" kern="1200" baseline="300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indent="0" algn="l" defTabSz="73746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s-IS" sz="1700" b="0" i="0" u="none" strike="noStrike" kern="1200" baseline="300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</a:t>
                      </a:r>
                      <a:r>
                        <a:rPr lang="bg-BG" sz="1700" b="0" i="0" u="none" strike="noStrike" kern="1200" baseline="300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в</a:t>
                      </a:r>
                      <a:r>
                        <a:rPr lang="is-IS" sz="1700" b="0" i="0" u="none" strike="noStrike" kern="1200" baseline="300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  <a:endParaRPr lang="is-IS" sz="1700" b="0" i="0" u="none" strike="noStrike" kern="1200" baseline="300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73746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1700" b="0" i="0" u="none" strike="noStrike" kern="1200" baseline="300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ОБЩО</a:t>
                      </a:r>
                      <a:endParaRPr lang="sk-SK" sz="1700" b="0" i="0" u="none" strike="noStrike" kern="1200" baseline="300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indent="0" algn="l" defTabSz="73746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s-IS" sz="1700" b="0" i="0" u="none" strike="noStrike" kern="1200" baseline="300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</a:t>
                      </a:r>
                      <a:r>
                        <a:rPr lang="bg-BG" sz="1700" b="0" i="0" u="none" strike="noStrike" kern="1200" baseline="300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б</a:t>
                      </a:r>
                      <a:r>
                        <a:rPr lang="is-IS" sz="1700" b="0" i="0" u="none" strike="noStrike" kern="1200" baseline="300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x</a:t>
                      </a:r>
                      <a:r>
                        <a:rPr lang="bg-BG" sz="1700" b="0" i="0" u="none" strike="noStrike" kern="1200" baseline="300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в</a:t>
                      </a:r>
                      <a:r>
                        <a:rPr lang="is-IS" sz="1700" b="0" i="0" u="none" strike="noStrike" kern="1200" baseline="300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  <a:endParaRPr lang="is-IS" sz="1700" b="0" i="0" u="none" strike="noStrike" kern="1200" baseline="300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en-US" sz="17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73746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1700" b="0" i="0" u="none" strike="noStrike" kern="1200" baseline="3000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КРАЙ </a:t>
                      </a:r>
                      <a:r>
                        <a:rPr lang="bg-BG" sz="1700" b="0" i="0" u="none" strike="noStrike" kern="1200" baseline="300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НА ПЕРИОДА/СРОКА/ДЕЙНОСТТА </a:t>
                      </a:r>
                      <a:endParaRPr lang="sk-SK" sz="1700" b="0" i="0" u="none" strike="noStrike" kern="1200" baseline="300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60631">
                <a:tc>
                  <a:txBody>
                    <a:bodyPr/>
                    <a:lstStyle/>
                    <a:p>
                      <a:endParaRPr lang="en-US" sz="20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20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20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20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20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3" name="Rectangle 12"/>
          <p:cNvSpPr/>
          <p:nvPr/>
        </p:nvSpPr>
        <p:spPr>
          <a:xfrm>
            <a:off x="505274" y="9679667"/>
            <a:ext cx="306680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000" baseline="30000" dirty="0"/>
              <a:t>1 </a:t>
            </a:r>
            <a:r>
              <a:rPr lang="de-DE" sz="2000" baseline="30000" dirty="0" smtClean="0"/>
              <a:t>=</a:t>
            </a:r>
            <a:r>
              <a:rPr lang="bg-BG" sz="2000" baseline="30000" dirty="0" smtClean="0"/>
              <a:t>СЛАБА</a:t>
            </a:r>
            <a:r>
              <a:rPr lang="bg-BG" sz="2000" baseline="30000" dirty="0"/>
              <a:t> ОЦЕНКА</a:t>
            </a:r>
            <a:r>
              <a:rPr lang="de-DE" sz="2000" baseline="30000" dirty="0"/>
              <a:t>   </a:t>
            </a:r>
            <a:r>
              <a:rPr lang="de-DE" sz="2000" baseline="30000" dirty="0" smtClean="0"/>
              <a:t>10=</a:t>
            </a:r>
            <a:r>
              <a:rPr lang="bg-BG" sz="2000" baseline="30000" dirty="0" smtClean="0"/>
              <a:t>СИЛНА</a:t>
            </a:r>
            <a:r>
              <a:rPr lang="bg-BG" sz="2000" dirty="0" smtClean="0"/>
              <a:t> </a:t>
            </a:r>
            <a:r>
              <a:rPr lang="bg-BG" sz="2000" baseline="30000" dirty="0"/>
              <a:t>ОЦЕНКА</a:t>
            </a:r>
            <a:endParaRPr lang="de-DE" sz="2000" baseline="30000" dirty="0"/>
          </a:p>
        </p:txBody>
      </p:sp>
      <p:pic>
        <p:nvPicPr>
          <p:cNvPr id="14" name="Picture 13" descr="02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84108" y="4276600"/>
            <a:ext cx="3250725" cy="3230993"/>
          </a:xfrm>
          <a:prstGeom prst="rect">
            <a:avLst/>
          </a:prstGeom>
        </p:spPr>
      </p:pic>
      <p:sp>
        <p:nvSpPr>
          <p:cNvPr id="16" name="Rectangle 15"/>
          <p:cNvSpPr/>
          <p:nvPr/>
        </p:nvSpPr>
        <p:spPr>
          <a:xfrm>
            <a:off x="7530361" y="1487648"/>
            <a:ext cx="2435342" cy="3862596"/>
          </a:xfrm>
          <a:prstGeom prst="rect">
            <a:avLst/>
          </a:prstGeom>
          <a:ln>
            <a:solidFill>
              <a:schemeClr val="accent3">
                <a:lumMod val="60000"/>
                <a:lumOff val="40000"/>
                <a:alpha val="75000"/>
              </a:schemeClr>
            </a:solidFill>
            <a:prstDash val="dash"/>
          </a:ln>
        </p:spPr>
        <p:txBody>
          <a:bodyPr wrap="square">
            <a:spAutoFit/>
          </a:bodyPr>
          <a:lstStyle/>
          <a:p>
            <a:r>
              <a:rPr lang="bg-BG" sz="1500" baseline="30000" dirty="0" smtClean="0">
                <a:solidFill>
                  <a:schemeClr val="accent3">
                    <a:lumMod val="60000"/>
                    <a:lumOff val="40000"/>
                  </a:schemeClr>
                </a:solidFill>
              </a:rPr>
              <a:t>ЧОВЕШКИ РЕСУРСИ</a:t>
            </a:r>
          </a:p>
          <a:p>
            <a:r>
              <a:rPr lang="bg-BG" sz="1500" baseline="30000" dirty="0" smtClean="0">
                <a:solidFill>
                  <a:schemeClr val="accent3">
                    <a:lumMod val="60000"/>
                    <a:lumOff val="40000"/>
                  </a:schemeClr>
                </a:solidFill>
              </a:rPr>
              <a:t>1 Очевидна </a:t>
            </a:r>
            <a:r>
              <a:rPr lang="bg-BG" sz="1500" baseline="30000" dirty="0">
                <a:solidFill>
                  <a:schemeClr val="accent3">
                    <a:lumMod val="60000"/>
                    <a:lumOff val="40000"/>
                  </a:schemeClr>
                </a:solidFill>
              </a:rPr>
              <a:t>загуба на </a:t>
            </a:r>
            <a:r>
              <a:rPr lang="bg-BG" sz="1500" baseline="30000" dirty="0" smtClean="0">
                <a:solidFill>
                  <a:schemeClr val="accent3">
                    <a:lumMod val="60000"/>
                    <a:lumOff val="40000"/>
                  </a:schemeClr>
                </a:solidFill>
              </a:rPr>
              <a:t>мотивация</a:t>
            </a:r>
          </a:p>
          <a:p>
            <a:r>
              <a:rPr lang="en-US" sz="1500" baseline="30000" dirty="0" smtClean="0">
                <a:solidFill>
                  <a:schemeClr val="accent3">
                    <a:lumMod val="60000"/>
                    <a:lumOff val="40000"/>
                  </a:schemeClr>
                </a:solidFill>
              </a:rPr>
              <a:t>2 </a:t>
            </a:r>
            <a:r>
              <a:rPr lang="bg-BG" sz="1500" baseline="30000" dirty="0">
                <a:solidFill>
                  <a:schemeClr val="accent3">
                    <a:lumMod val="60000"/>
                    <a:lumOff val="40000"/>
                  </a:schemeClr>
                </a:solidFill>
              </a:rPr>
              <a:t>Очевидна загуба на мотивация</a:t>
            </a:r>
            <a:r>
              <a:rPr lang="en-US" sz="1500" baseline="30000" dirty="0" smtClean="0">
                <a:solidFill>
                  <a:schemeClr val="accent3">
                    <a:lumMod val="60000"/>
                    <a:lumOff val="40000"/>
                  </a:schemeClr>
                </a:solidFill>
              </a:rPr>
              <a:t/>
            </a:r>
            <a:br>
              <a:rPr lang="en-US" sz="1500" baseline="30000" dirty="0" smtClean="0">
                <a:solidFill>
                  <a:schemeClr val="accent3">
                    <a:lumMod val="60000"/>
                    <a:lumOff val="40000"/>
                  </a:schemeClr>
                </a:solidFill>
              </a:rPr>
            </a:br>
            <a:r>
              <a:rPr lang="en-US" sz="1500" baseline="30000" dirty="0" smtClean="0">
                <a:solidFill>
                  <a:schemeClr val="accent3">
                    <a:lumMod val="60000"/>
                    <a:lumOff val="40000"/>
                  </a:schemeClr>
                </a:solidFill>
              </a:rPr>
              <a:t>3 </a:t>
            </a:r>
            <a:r>
              <a:rPr lang="bg-BG" sz="1500" baseline="30000" dirty="0">
                <a:solidFill>
                  <a:schemeClr val="accent3">
                    <a:lumMod val="60000"/>
                    <a:lumOff val="40000"/>
                  </a:schemeClr>
                </a:solidFill>
              </a:rPr>
              <a:t>Физическа преумора на предприемача</a:t>
            </a:r>
            <a:endParaRPr lang="en-US" sz="1500" baseline="30000" dirty="0" smtClean="0">
              <a:solidFill>
                <a:schemeClr val="accent3">
                  <a:lumMod val="60000"/>
                  <a:lumOff val="40000"/>
                </a:schemeClr>
              </a:solidFill>
            </a:endParaRPr>
          </a:p>
          <a:p>
            <a:r>
              <a:rPr lang="en-US" sz="1500" baseline="30000" dirty="0" smtClean="0">
                <a:solidFill>
                  <a:schemeClr val="accent3">
                    <a:lumMod val="60000"/>
                    <a:lumOff val="40000"/>
                  </a:schemeClr>
                </a:solidFill>
              </a:rPr>
              <a:t>4</a:t>
            </a:r>
            <a:r>
              <a:rPr lang="sk-SK" sz="1500" baseline="30000" dirty="0" smtClean="0">
                <a:solidFill>
                  <a:schemeClr val="accent3">
                    <a:lumMod val="60000"/>
                    <a:lumOff val="40000"/>
                  </a:schemeClr>
                </a:solidFill>
              </a:rPr>
              <a:t> </a:t>
            </a:r>
            <a:r>
              <a:rPr lang="bg-BG" sz="1500" baseline="30000" dirty="0" smtClean="0">
                <a:solidFill>
                  <a:schemeClr val="accent3">
                    <a:lumMod val="60000"/>
                    <a:lumOff val="40000"/>
                  </a:schemeClr>
                </a:solidFill>
              </a:rPr>
              <a:t>Стрес</a:t>
            </a:r>
            <a:endParaRPr lang="en-US" sz="1500" baseline="30000" dirty="0" smtClean="0">
              <a:solidFill>
                <a:schemeClr val="accent3">
                  <a:lumMod val="60000"/>
                  <a:lumOff val="40000"/>
                </a:schemeClr>
              </a:solidFill>
            </a:endParaRPr>
          </a:p>
          <a:p>
            <a:r>
              <a:rPr lang="en-US" sz="1500" baseline="30000" dirty="0" smtClean="0">
                <a:solidFill>
                  <a:schemeClr val="accent3">
                    <a:lumMod val="60000"/>
                    <a:lumOff val="40000"/>
                  </a:schemeClr>
                </a:solidFill>
              </a:rPr>
              <a:t>5 </a:t>
            </a:r>
            <a:r>
              <a:rPr lang="bg-BG" sz="1500" baseline="30000" dirty="0">
                <a:solidFill>
                  <a:schemeClr val="accent3">
                    <a:lumMod val="60000"/>
                    <a:lumOff val="40000"/>
                  </a:schemeClr>
                </a:solidFill>
              </a:rPr>
              <a:t>Липса на </a:t>
            </a:r>
            <a:r>
              <a:rPr lang="bg-BG" sz="1500" baseline="30000" dirty="0" smtClean="0">
                <a:solidFill>
                  <a:schemeClr val="accent3">
                    <a:lumMod val="60000"/>
                    <a:lumOff val="40000"/>
                  </a:schemeClr>
                </a:solidFill>
              </a:rPr>
              <a:t>подкрепа</a:t>
            </a:r>
            <a:endParaRPr lang="en-US" sz="1500" baseline="30000" dirty="0" smtClean="0">
              <a:solidFill>
                <a:schemeClr val="accent3">
                  <a:lumMod val="60000"/>
                  <a:lumOff val="40000"/>
                </a:schemeClr>
              </a:solidFill>
            </a:endParaRPr>
          </a:p>
          <a:p>
            <a:r>
              <a:rPr lang="en-US" sz="1500" baseline="30000" dirty="0" smtClean="0">
                <a:solidFill>
                  <a:schemeClr val="accent3">
                    <a:lumMod val="60000"/>
                    <a:lumOff val="40000"/>
                  </a:schemeClr>
                </a:solidFill>
              </a:rPr>
              <a:t>6 </a:t>
            </a:r>
            <a:r>
              <a:rPr lang="bg-BG" sz="1500" baseline="30000" dirty="0">
                <a:solidFill>
                  <a:schemeClr val="accent3">
                    <a:lumMod val="60000"/>
                    <a:lumOff val="40000"/>
                  </a:schemeClr>
                </a:solidFill>
              </a:rPr>
              <a:t>Семейна нестабилност</a:t>
            </a:r>
            <a:r>
              <a:rPr lang="en-US" sz="1500" baseline="30000" dirty="0">
                <a:solidFill>
                  <a:schemeClr val="accent3">
                    <a:lumMod val="60000"/>
                    <a:lumOff val="40000"/>
                  </a:schemeClr>
                </a:solidFill>
              </a:rPr>
              <a:t/>
            </a:r>
            <a:br>
              <a:rPr lang="en-US" sz="1500" baseline="30000" dirty="0">
                <a:solidFill>
                  <a:schemeClr val="accent3">
                    <a:lumMod val="60000"/>
                    <a:lumOff val="40000"/>
                  </a:schemeClr>
                </a:solidFill>
              </a:rPr>
            </a:br>
            <a:r>
              <a:rPr lang="en-US" sz="1500" baseline="30000" dirty="0">
                <a:solidFill>
                  <a:schemeClr val="accent3">
                    <a:lumMod val="60000"/>
                    <a:lumOff val="40000"/>
                  </a:schemeClr>
                </a:solidFill>
              </a:rPr>
              <a:t>7 </a:t>
            </a:r>
            <a:r>
              <a:rPr lang="ru-RU" sz="1500" baseline="30000" dirty="0">
                <a:solidFill>
                  <a:schemeClr val="accent3">
                    <a:lumMod val="60000"/>
                    <a:lumOff val="40000"/>
                  </a:schemeClr>
                </a:solidFill>
              </a:rPr>
              <a:t>Трудности при адаптиране или поемане на нов път </a:t>
            </a:r>
          </a:p>
          <a:p>
            <a:r>
              <a:rPr lang="ru-RU" sz="1500" baseline="30000" dirty="0">
                <a:solidFill>
                  <a:schemeClr val="accent3">
                    <a:lumMod val="60000"/>
                    <a:lumOff val="40000"/>
                  </a:schemeClr>
                </a:solidFill>
              </a:rPr>
              <a:t>8 Страх от промяната</a:t>
            </a:r>
            <a:r>
              <a:rPr lang="en-US" sz="1500" baseline="30000" dirty="0">
                <a:solidFill>
                  <a:schemeClr val="accent3">
                    <a:lumMod val="60000"/>
                    <a:lumOff val="40000"/>
                  </a:schemeClr>
                </a:solidFill>
              </a:rPr>
              <a:t/>
            </a:r>
            <a:br>
              <a:rPr lang="en-US" sz="1500" baseline="30000" dirty="0">
                <a:solidFill>
                  <a:schemeClr val="accent3">
                    <a:lumMod val="60000"/>
                    <a:lumOff val="40000"/>
                  </a:schemeClr>
                </a:solidFill>
              </a:rPr>
            </a:br>
            <a:r>
              <a:rPr lang="en-US" sz="1500" baseline="30000" dirty="0" smtClean="0">
                <a:solidFill>
                  <a:schemeClr val="accent3">
                    <a:lumMod val="60000"/>
                    <a:lumOff val="40000"/>
                  </a:schemeClr>
                </a:solidFill>
              </a:rPr>
              <a:t>9 </a:t>
            </a:r>
            <a:r>
              <a:rPr lang="ru-RU" sz="1500" baseline="30000" dirty="0">
                <a:solidFill>
                  <a:schemeClr val="accent3">
                    <a:lumMod val="60000"/>
                    <a:lumOff val="40000"/>
                  </a:schemeClr>
                </a:solidFill>
              </a:rPr>
              <a:t>Влошаване / неуспех да се коригират </a:t>
            </a:r>
            <a:r>
              <a:rPr lang="ru-RU" sz="1500" baseline="30000" dirty="0" smtClean="0">
                <a:solidFill>
                  <a:schemeClr val="accent3">
                    <a:lumMod val="60000"/>
                    <a:lumOff val="40000"/>
                  </a:schemeClr>
                </a:solidFill>
              </a:rPr>
              <a:t>умения</a:t>
            </a:r>
          </a:p>
          <a:p>
            <a:r>
              <a:rPr lang="en-US" sz="1500" baseline="30000" dirty="0" smtClean="0">
                <a:solidFill>
                  <a:schemeClr val="accent3">
                    <a:lumMod val="60000"/>
                    <a:lumOff val="40000"/>
                  </a:schemeClr>
                </a:solidFill>
              </a:rPr>
              <a:t>10 </a:t>
            </a:r>
            <a:r>
              <a:rPr lang="ru-RU" sz="1500" baseline="30000" dirty="0">
                <a:solidFill>
                  <a:schemeClr val="accent3">
                    <a:lumMod val="60000"/>
                    <a:lumOff val="40000"/>
                  </a:schemeClr>
                </a:solidFill>
              </a:rPr>
              <a:t>Автокрация, еднолична власт на предприемача, изолиране на </a:t>
            </a:r>
            <a:r>
              <a:rPr lang="ru-RU" sz="1500" baseline="30000" dirty="0" smtClean="0">
                <a:solidFill>
                  <a:schemeClr val="accent3">
                    <a:lumMod val="60000"/>
                    <a:lumOff val="40000"/>
                  </a:schemeClr>
                </a:solidFill>
              </a:rPr>
              <a:t>останалите,</a:t>
            </a:r>
          </a:p>
          <a:p>
            <a:r>
              <a:rPr lang="ru-RU" sz="1500" baseline="30000" dirty="0" smtClean="0">
                <a:solidFill>
                  <a:schemeClr val="accent3">
                    <a:lumMod val="60000"/>
                    <a:lumOff val="40000"/>
                  </a:schemeClr>
                </a:solidFill>
              </a:rPr>
              <a:t>предприемач</a:t>
            </a:r>
            <a:r>
              <a:rPr lang="ru-RU" sz="1500" baseline="30000" dirty="0">
                <a:solidFill>
                  <a:schemeClr val="accent3">
                    <a:lumMod val="60000"/>
                    <a:lumOff val="40000"/>
                  </a:schemeClr>
                </a:solidFill>
              </a:rPr>
              <a:t>, който разбира от всичко, </a:t>
            </a:r>
            <a:r>
              <a:rPr lang="ru-RU" sz="1500" baseline="30000" dirty="0" smtClean="0">
                <a:solidFill>
                  <a:schemeClr val="accent3">
                    <a:lumMod val="60000"/>
                    <a:lumOff val="40000"/>
                  </a:schemeClr>
                </a:solidFill>
              </a:rPr>
              <a:t>всемогъщ</a:t>
            </a:r>
          </a:p>
          <a:p>
            <a:r>
              <a:rPr lang="en-US" sz="1500" baseline="30000" dirty="0" smtClean="0">
                <a:solidFill>
                  <a:schemeClr val="accent3">
                    <a:lumMod val="60000"/>
                    <a:lumOff val="40000"/>
                  </a:schemeClr>
                </a:solidFill>
              </a:rPr>
              <a:t>11 </a:t>
            </a:r>
            <a:r>
              <a:rPr lang="bg-BG" sz="1500" baseline="30000" dirty="0">
                <a:solidFill>
                  <a:schemeClr val="accent3">
                    <a:lumMod val="60000"/>
                    <a:lumOff val="40000"/>
                  </a:schemeClr>
                </a:solidFill>
              </a:rPr>
              <a:t>Напускане на ключови </a:t>
            </a:r>
            <a:r>
              <a:rPr lang="bg-BG" sz="1500" baseline="30000" dirty="0" smtClean="0">
                <a:solidFill>
                  <a:schemeClr val="accent3">
                    <a:lumMod val="60000"/>
                    <a:lumOff val="40000"/>
                  </a:schemeClr>
                </a:solidFill>
              </a:rPr>
              <a:t>служители</a:t>
            </a:r>
          </a:p>
          <a:p>
            <a:r>
              <a:rPr lang="en-US" sz="1500" baseline="30000" dirty="0" smtClean="0">
                <a:solidFill>
                  <a:schemeClr val="accent3">
                    <a:lumMod val="60000"/>
                    <a:lumOff val="40000"/>
                  </a:schemeClr>
                </a:solidFill>
              </a:rPr>
              <a:t>12 </a:t>
            </a:r>
            <a:r>
              <a:rPr lang="bg-BG" sz="1500" baseline="30000" dirty="0">
                <a:solidFill>
                  <a:schemeClr val="accent3">
                    <a:lumMod val="60000"/>
                    <a:lumOff val="40000"/>
                  </a:schemeClr>
                </a:solidFill>
              </a:rPr>
              <a:t>Зависимост на един служител</a:t>
            </a:r>
            <a:r>
              <a:rPr lang="en-US" sz="1500" baseline="30000" dirty="0">
                <a:solidFill>
                  <a:schemeClr val="accent3">
                    <a:lumMod val="60000"/>
                    <a:lumOff val="40000"/>
                  </a:schemeClr>
                </a:solidFill>
              </a:rPr>
              <a:t/>
            </a:r>
            <a:br>
              <a:rPr lang="en-US" sz="1500" baseline="30000" dirty="0">
                <a:solidFill>
                  <a:schemeClr val="accent3">
                    <a:lumMod val="60000"/>
                    <a:lumOff val="40000"/>
                  </a:schemeClr>
                </a:solidFill>
              </a:rPr>
            </a:br>
            <a:r>
              <a:rPr lang="bg-BG" sz="1500" baseline="30000" dirty="0">
                <a:solidFill>
                  <a:schemeClr val="accent3">
                    <a:lumMod val="60000"/>
                    <a:lumOff val="40000"/>
                  </a:schemeClr>
                </a:solidFill>
              </a:rPr>
              <a:t>Зависимост на един </a:t>
            </a:r>
            <a:r>
              <a:rPr lang="bg-BG" sz="1500" baseline="30000" dirty="0" smtClean="0">
                <a:solidFill>
                  <a:schemeClr val="accent3">
                    <a:lumMod val="60000"/>
                    <a:lumOff val="40000"/>
                  </a:schemeClr>
                </a:solidFill>
              </a:rPr>
              <a:t>служител</a:t>
            </a:r>
          </a:p>
          <a:p>
            <a:r>
              <a:rPr lang="en-US" sz="1500" baseline="30000" dirty="0" smtClean="0">
                <a:solidFill>
                  <a:schemeClr val="accent3">
                    <a:lumMod val="60000"/>
                    <a:lumOff val="40000"/>
                  </a:schemeClr>
                </a:solidFill>
              </a:rPr>
              <a:t>13 </a:t>
            </a:r>
            <a:r>
              <a:rPr lang="bg-BG" sz="1500" baseline="30000" dirty="0">
                <a:solidFill>
                  <a:schemeClr val="accent3">
                    <a:lumMod val="60000"/>
                    <a:lumOff val="40000"/>
                  </a:schemeClr>
                </a:solidFill>
              </a:rPr>
              <a:t>Несигурност/нестабилност на </a:t>
            </a:r>
            <a:r>
              <a:rPr lang="bg-BG" sz="1500" baseline="30000" dirty="0" smtClean="0">
                <a:solidFill>
                  <a:schemeClr val="accent3">
                    <a:lumMod val="60000"/>
                    <a:lumOff val="40000"/>
                  </a:schemeClr>
                </a:solidFill>
              </a:rPr>
              <a:t>организацията</a:t>
            </a:r>
          </a:p>
          <a:p>
            <a:r>
              <a:rPr lang="en-US" sz="1500" baseline="30000" dirty="0" smtClean="0">
                <a:solidFill>
                  <a:schemeClr val="accent3">
                    <a:lumMod val="60000"/>
                    <a:lumOff val="40000"/>
                  </a:schemeClr>
                </a:solidFill>
              </a:rPr>
              <a:t>14 </a:t>
            </a:r>
            <a:r>
              <a:rPr lang="bg-BG" sz="1500" baseline="30000" dirty="0">
                <a:solidFill>
                  <a:schemeClr val="accent3">
                    <a:lumMod val="60000"/>
                    <a:lumOff val="40000"/>
                  </a:schemeClr>
                </a:solidFill>
              </a:rPr>
              <a:t>Конфликти между </a:t>
            </a:r>
            <a:r>
              <a:rPr lang="bg-BG" sz="1500" baseline="30000" dirty="0" smtClean="0">
                <a:solidFill>
                  <a:schemeClr val="accent3">
                    <a:lumMod val="60000"/>
                    <a:lumOff val="40000"/>
                  </a:schemeClr>
                </a:solidFill>
              </a:rPr>
              <a:t>акционерите</a:t>
            </a:r>
          </a:p>
          <a:p>
            <a:r>
              <a:rPr lang="en-US" sz="1500" baseline="30000" dirty="0" smtClean="0">
                <a:solidFill>
                  <a:schemeClr val="accent3">
                    <a:lumMod val="60000"/>
                    <a:lumOff val="40000"/>
                  </a:schemeClr>
                </a:solidFill>
              </a:rPr>
              <a:t>15 </a:t>
            </a:r>
            <a:r>
              <a:rPr lang="bg-BG" sz="1500" baseline="30000" dirty="0">
                <a:solidFill>
                  <a:schemeClr val="accent3">
                    <a:lumMod val="60000"/>
                    <a:lumOff val="40000"/>
                  </a:schemeClr>
                </a:solidFill>
              </a:rPr>
              <a:t>Отричане</a:t>
            </a:r>
            <a:endParaRPr lang="en-US" sz="1500" dirty="0">
              <a:solidFill>
                <a:schemeClr val="accent3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7122156" y="6328009"/>
            <a:ext cx="2163506" cy="1785104"/>
          </a:xfrm>
          <a:prstGeom prst="rect">
            <a:avLst/>
          </a:prstGeom>
          <a:ln>
            <a:solidFill>
              <a:schemeClr val="accent6">
                <a:lumMod val="60000"/>
                <a:lumOff val="40000"/>
              </a:schemeClr>
            </a:solidFill>
            <a:prstDash val="dash"/>
          </a:ln>
        </p:spPr>
        <p:txBody>
          <a:bodyPr wrap="square">
            <a:spAutoFit/>
          </a:bodyPr>
          <a:lstStyle/>
          <a:p>
            <a:r>
              <a:rPr lang="ru-RU" sz="1500" baseline="30000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ПРАВНИ ВЪПРОСИ</a:t>
            </a:r>
            <a:endParaRPr lang="ru-RU" sz="1500" baseline="30000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  <a:p>
            <a:r>
              <a:rPr lang="ru-RU" sz="1500" baseline="30000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1 Кражба на идеи</a:t>
            </a:r>
          </a:p>
          <a:p>
            <a:r>
              <a:rPr lang="ru-RU" sz="1500" baseline="30000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2 Промени /строги правила</a:t>
            </a:r>
          </a:p>
          <a:p>
            <a:r>
              <a:rPr lang="ru-RU" sz="1500" baseline="30000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3 Търговски напрежения</a:t>
            </a:r>
          </a:p>
          <a:p>
            <a:r>
              <a:rPr lang="ru-RU" sz="1500" baseline="30000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4 Поемане на отговорност, данъчни правила / правен риск</a:t>
            </a:r>
          </a:p>
          <a:p>
            <a:r>
              <a:rPr lang="ru-RU" sz="1500" baseline="30000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5 Злополуки</a:t>
            </a:r>
          </a:p>
          <a:p>
            <a:r>
              <a:rPr lang="ru-RU" sz="1500" baseline="30000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6 Правото да извършване на дейност, разрешителни / документи за упълномощаване, лизинг</a:t>
            </a:r>
          </a:p>
          <a:p>
            <a:r>
              <a:rPr lang="ru-RU" sz="1500" baseline="30000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7 Фиктивно самонаети на работа</a:t>
            </a:r>
          </a:p>
        </p:txBody>
      </p:sp>
      <p:sp>
        <p:nvSpPr>
          <p:cNvPr id="18" name="Rectangle 17"/>
          <p:cNvSpPr/>
          <p:nvPr/>
        </p:nvSpPr>
        <p:spPr>
          <a:xfrm>
            <a:off x="10054640" y="7550933"/>
            <a:ext cx="2105018" cy="1631216"/>
          </a:xfrm>
          <a:prstGeom prst="rect">
            <a:avLst/>
          </a:prstGeom>
          <a:ln>
            <a:solidFill>
              <a:schemeClr val="accent2">
                <a:lumMod val="60000"/>
                <a:lumOff val="40000"/>
              </a:schemeClr>
            </a:solidFill>
            <a:prstDash val="dash"/>
          </a:ln>
        </p:spPr>
        <p:txBody>
          <a:bodyPr wrap="square">
            <a:spAutoFit/>
          </a:bodyPr>
          <a:lstStyle/>
          <a:p>
            <a:r>
              <a:rPr lang="ru-RU" sz="1500" baseline="30000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ФИНАНСИ</a:t>
            </a:r>
            <a:endParaRPr lang="ru-RU" sz="1500" baseline="30000" dirty="0">
              <a:solidFill>
                <a:schemeClr val="accent2">
                  <a:lumMod val="60000"/>
                  <a:lumOff val="40000"/>
                </a:schemeClr>
              </a:solidFill>
            </a:endParaRPr>
          </a:p>
          <a:p>
            <a:r>
              <a:rPr lang="ru-RU" sz="1500" baseline="30000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1 Загуба </a:t>
            </a:r>
            <a:r>
              <a:rPr lang="ru-RU" sz="1500" baseline="30000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на марж</a:t>
            </a:r>
          </a:p>
          <a:p>
            <a:r>
              <a:rPr lang="ru-RU" sz="1500" baseline="30000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2 Значителен </a:t>
            </a:r>
            <a:r>
              <a:rPr lang="ru-RU" sz="1500" baseline="30000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брой отпадъци</a:t>
            </a:r>
          </a:p>
          <a:p>
            <a:r>
              <a:rPr lang="ru-RU" sz="1500" baseline="30000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3 Прекратяване </a:t>
            </a:r>
            <a:r>
              <a:rPr lang="ru-RU" sz="1500" baseline="30000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на финансирането</a:t>
            </a:r>
          </a:p>
          <a:p>
            <a:r>
              <a:rPr lang="ru-RU" sz="1500" baseline="30000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4 Подходящи </a:t>
            </a:r>
            <a:r>
              <a:rPr lang="ru-RU" sz="1500" baseline="30000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инвестиции</a:t>
            </a:r>
          </a:p>
          <a:p>
            <a:r>
              <a:rPr lang="ru-RU" sz="1500" baseline="30000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5 Проблеми </a:t>
            </a:r>
            <a:r>
              <a:rPr lang="ru-RU" sz="1500" baseline="30000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с паричния поток (недостатъчна ликвидност)</a:t>
            </a:r>
          </a:p>
          <a:p>
            <a:r>
              <a:rPr lang="ru-RU" sz="1500" baseline="30000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6 Лоши </a:t>
            </a:r>
            <a:r>
              <a:rPr lang="ru-RU" sz="1500" baseline="30000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дългове</a:t>
            </a:r>
          </a:p>
          <a:p>
            <a:r>
              <a:rPr lang="ru-RU" sz="1500" baseline="30000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7 Непредвидени </a:t>
            </a:r>
            <a:r>
              <a:rPr lang="ru-RU" sz="1500" baseline="30000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финансови обстоятелства</a:t>
            </a:r>
          </a:p>
        </p:txBody>
      </p:sp>
      <p:sp>
        <p:nvSpPr>
          <p:cNvPr id="19" name="Rectangle 18"/>
          <p:cNvSpPr/>
          <p:nvPr/>
        </p:nvSpPr>
        <p:spPr>
          <a:xfrm>
            <a:off x="12534833" y="5635471"/>
            <a:ext cx="2207395" cy="2400657"/>
          </a:xfrm>
          <a:prstGeom prst="rect">
            <a:avLst/>
          </a:prstGeom>
          <a:ln>
            <a:solidFill>
              <a:schemeClr val="accent5">
                <a:lumMod val="60000"/>
                <a:lumOff val="40000"/>
              </a:schemeClr>
            </a:solidFill>
            <a:prstDash val="dash"/>
          </a:ln>
        </p:spPr>
        <p:txBody>
          <a:bodyPr wrap="square">
            <a:spAutoFit/>
          </a:bodyPr>
          <a:lstStyle/>
          <a:p>
            <a:r>
              <a:rPr lang="ru-RU" sz="1500" baseline="30000" dirty="0" smtClean="0">
                <a:solidFill>
                  <a:schemeClr val="accent5">
                    <a:lumMod val="60000"/>
                    <a:lumOff val="40000"/>
                  </a:schemeClr>
                </a:solidFill>
              </a:rPr>
              <a:t>ПРОИЗВОДСТВО</a:t>
            </a:r>
            <a:r>
              <a:rPr lang="ru-RU" sz="1500" baseline="30000" dirty="0">
                <a:solidFill>
                  <a:schemeClr val="accent5">
                    <a:lumMod val="60000"/>
                    <a:lumOff val="40000"/>
                  </a:schemeClr>
                </a:solidFill>
              </a:rPr>
              <a:t>/ СНАБДИТЕЛСКА </a:t>
            </a:r>
            <a:r>
              <a:rPr lang="ru-RU" sz="1500" baseline="30000" dirty="0" smtClean="0">
                <a:solidFill>
                  <a:schemeClr val="accent5">
                    <a:lumMod val="60000"/>
                    <a:lumOff val="40000"/>
                  </a:schemeClr>
                </a:solidFill>
              </a:rPr>
              <a:t>ВЕРИГА</a:t>
            </a:r>
            <a:endParaRPr lang="ru-RU" sz="1500" baseline="30000" dirty="0">
              <a:solidFill>
                <a:schemeClr val="accent5">
                  <a:lumMod val="60000"/>
                  <a:lumOff val="40000"/>
                </a:schemeClr>
              </a:solidFill>
            </a:endParaRPr>
          </a:p>
          <a:p>
            <a:r>
              <a:rPr lang="ru-RU" sz="1500" baseline="30000" dirty="0">
                <a:solidFill>
                  <a:schemeClr val="accent5">
                    <a:lumMod val="60000"/>
                    <a:lumOff val="40000"/>
                  </a:schemeClr>
                </a:solidFill>
              </a:rPr>
              <a:t>1 Намаляването на производството, неефективна организация, Непостоянно ниво на запаси, тслабване на производството</a:t>
            </a:r>
          </a:p>
          <a:p>
            <a:r>
              <a:rPr lang="ru-RU" sz="1500" baseline="30000" dirty="0">
                <a:solidFill>
                  <a:schemeClr val="accent5">
                    <a:lumMod val="60000"/>
                    <a:lumOff val="40000"/>
                  </a:schemeClr>
                </a:solidFill>
              </a:rPr>
              <a:t>2 Устойчивост</a:t>
            </a:r>
          </a:p>
          <a:p>
            <a:r>
              <a:rPr lang="ru-RU" sz="1500" baseline="30000" dirty="0">
                <a:solidFill>
                  <a:schemeClr val="accent5">
                    <a:lumMod val="60000"/>
                    <a:lumOff val="40000"/>
                  </a:schemeClr>
                </a:solidFill>
              </a:rPr>
              <a:t>3 Недостиг на ресурси (суровини,  човешки ресурси, и т.н.), затруднения със снабдяването</a:t>
            </a:r>
          </a:p>
          <a:p>
            <a:r>
              <a:rPr lang="ru-RU" sz="1500" baseline="30000" dirty="0">
                <a:solidFill>
                  <a:schemeClr val="accent5">
                    <a:lumMod val="60000"/>
                    <a:lumOff val="40000"/>
                  </a:schemeClr>
                </a:solidFill>
              </a:rPr>
              <a:t>4 Състояние на канали за дистрибуция</a:t>
            </a:r>
          </a:p>
          <a:p>
            <a:r>
              <a:rPr lang="ru-RU" sz="1500" baseline="30000" dirty="0">
                <a:solidFill>
                  <a:schemeClr val="accent5">
                    <a:lumMod val="60000"/>
                    <a:lumOff val="40000"/>
                  </a:schemeClr>
                </a:solidFill>
              </a:rPr>
              <a:t>5 Враждебна среда</a:t>
            </a:r>
          </a:p>
          <a:p>
            <a:r>
              <a:rPr lang="ru-RU" sz="1500" baseline="30000" dirty="0">
                <a:solidFill>
                  <a:schemeClr val="accent5">
                    <a:lumMod val="60000"/>
                    <a:lumOff val="40000"/>
                  </a:schemeClr>
                </a:solidFill>
              </a:rPr>
              <a:t>6 Затруднения</a:t>
            </a:r>
          </a:p>
          <a:p>
            <a:r>
              <a:rPr lang="ru-RU" sz="1500" baseline="30000" dirty="0">
                <a:solidFill>
                  <a:schemeClr val="accent5">
                    <a:lumMod val="60000"/>
                    <a:lumOff val="40000"/>
                  </a:schemeClr>
                </a:solidFill>
              </a:rPr>
              <a:t>7 Остаряла технология</a:t>
            </a:r>
          </a:p>
        </p:txBody>
      </p:sp>
      <p:sp>
        <p:nvSpPr>
          <p:cNvPr id="20" name="Rectangle 19"/>
          <p:cNvSpPr/>
          <p:nvPr/>
        </p:nvSpPr>
        <p:spPr>
          <a:xfrm>
            <a:off x="10877550" y="750131"/>
            <a:ext cx="3627425" cy="3016210"/>
          </a:xfrm>
          <a:prstGeom prst="rect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txBody>
          <a:bodyPr wrap="square">
            <a:spAutoFit/>
          </a:bodyPr>
          <a:lstStyle/>
          <a:p>
            <a:r>
              <a:rPr lang="ru-RU" sz="1500" baseline="300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СТРАТЕГИЯ</a:t>
            </a:r>
            <a:r>
              <a:rPr lang="ru-RU" sz="1500" baseline="300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/ </a:t>
            </a:r>
            <a:r>
              <a:rPr lang="ru-RU" sz="1500" baseline="300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ПРОДАЖБИ</a:t>
            </a:r>
            <a:endParaRPr lang="ru-RU" sz="1500" baseline="300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r>
              <a:rPr lang="ru-RU" sz="1500" baseline="300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1 Неспособност </a:t>
            </a:r>
            <a:r>
              <a:rPr lang="ru-RU" sz="1500" baseline="300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да се предвидят потребностите на пазара</a:t>
            </a:r>
          </a:p>
          <a:p>
            <a:r>
              <a:rPr lang="ru-RU" sz="1500" baseline="300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2 Ниско </a:t>
            </a:r>
            <a:r>
              <a:rPr lang="ru-RU" sz="1500" baseline="300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ниво на основни познания за клиентите</a:t>
            </a:r>
          </a:p>
          <a:p>
            <a:r>
              <a:rPr lang="ru-RU" sz="1500" baseline="300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3 Липса </a:t>
            </a:r>
            <a:r>
              <a:rPr lang="ru-RU" sz="1500" baseline="300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на стратегическа визия</a:t>
            </a:r>
          </a:p>
          <a:p>
            <a:r>
              <a:rPr lang="ru-RU" sz="1500" baseline="300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4 Анализиране </a:t>
            </a:r>
            <a:r>
              <a:rPr lang="ru-RU" sz="1500" baseline="300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на бизнес модел/застаряващ модел</a:t>
            </a:r>
          </a:p>
          <a:p>
            <a:r>
              <a:rPr lang="ru-RU" sz="1500" baseline="300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5 Застаряваща </a:t>
            </a:r>
            <a:r>
              <a:rPr lang="ru-RU" sz="1500" baseline="300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или старомодна стойност на продукцията</a:t>
            </a:r>
          </a:p>
          <a:p>
            <a:r>
              <a:rPr lang="ru-RU" sz="1500" baseline="300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6 Продукти </a:t>
            </a:r>
            <a:r>
              <a:rPr lang="ru-RU" sz="1500" baseline="300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изискващи твърде много оборот</a:t>
            </a:r>
          </a:p>
          <a:p>
            <a:r>
              <a:rPr lang="ru-RU" sz="1500" baseline="300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7 Клиенти</a:t>
            </a:r>
            <a:r>
              <a:rPr lang="ru-RU" sz="1500" baseline="300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, върху които е концентриран твърде много оборот</a:t>
            </a:r>
          </a:p>
          <a:p>
            <a:r>
              <a:rPr lang="ru-RU" sz="1500" baseline="300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8 Намаляване </a:t>
            </a:r>
            <a:r>
              <a:rPr lang="ru-RU" sz="1500" baseline="300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на броя на клиентите</a:t>
            </a:r>
          </a:p>
          <a:p>
            <a:r>
              <a:rPr lang="ru-RU" sz="1500" baseline="300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9 Намаляване </a:t>
            </a:r>
            <a:r>
              <a:rPr lang="ru-RU" sz="1500" baseline="300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на броя на лоялните клиенти</a:t>
            </a:r>
          </a:p>
          <a:p>
            <a:r>
              <a:rPr lang="ru-RU" sz="1500" baseline="300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10Намаляване на потребителската кошницата за пазаруване</a:t>
            </a:r>
          </a:p>
          <a:p>
            <a:r>
              <a:rPr lang="ru-RU" sz="1500" baseline="300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11 Увеличаване на правомощията за вземане на решения на клиентите</a:t>
            </a:r>
          </a:p>
          <a:p>
            <a:r>
              <a:rPr lang="ru-RU" sz="1500" baseline="300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12 Клиентският </a:t>
            </a:r>
            <a:r>
              <a:rPr lang="ru-RU" sz="1500" baseline="300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сектор е в упадък</a:t>
            </a:r>
          </a:p>
          <a:p>
            <a:r>
              <a:rPr lang="ru-RU" sz="1500" baseline="300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13 Липса </a:t>
            </a:r>
            <a:r>
              <a:rPr lang="ru-RU" sz="1500" baseline="300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на видимост/комуникация</a:t>
            </a:r>
          </a:p>
          <a:p>
            <a:r>
              <a:rPr lang="ru-RU" sz="1500" baseline="300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14 Растящ </a:t>
            </a:r>
            <a:r>
              <a:rPr lang="ru-RU" sz="1500" baseline="300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пазарен дял на конкурентите (пряка или непряка конкуренция)</a:t>
            </a:r>
          </a:p>
          <a:p>
            <a:r>
              <a:rPr lang="ru-RU" sz="1500" baseline="300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15 Тенденция </a:t>
            </a:r>
            <a:r>
              <a:rPr lang="ru-RU" sz="1500" baseline="300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на клиентите към замяна на продукти / услуги</a:t>
            </a:r>
          </a:p>
          <a:p>
            <a:r>
              <a:rPr lang="ru-RU" sz="1500" baseline="300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16Невъзможност </a:t>
            </a:r>
            <a:r>
              <a:rPr lang="ru-RU" sz="1500" baseline="300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за растеж</a:t>
            </a:r>
          </a:p>
        </p:txBody>
      </p:sp>
      <p:pic>
        <p:nvPicPr>
          <p:cNvPr id="15" name="Picture 14" descr="03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61878" y="-10889"/>
            <a:ext cx="1161134" cy="1078765"/>
          </a:xfrm>
          <a:prstGeom prst="rect">
            <a:avLst/>
          </a:prstGeom>
        </p:spPr>
      </p:pic>
      <p:sp>
        <p:nvSpPr>
          <p:cNvPr id="21" name="Rectangle 20"/>
          <p:cNvSpPr/>
          <p:nvPr/>
        </p:nvSpPr>
        <p:spPr>
          <a:xfrm>
            <a:off x="505272" y="10232897"/>
            <a:ext cx="575730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900" baseline="30000" dirty="0"/>
              <a:t>Тази публикация е изготвена с финансовата подкрепа на Програма Правосъдие на Европейския съюз. Съдържанието на тази публикация е отговорност единствено на консорциума на PRE-SOLVE и по никакъв начин не  отразява възгледите на Европейската комисия.</a:t>
            </a:r>
            <a:endParaRPr lang="en-US" sz="900" baseline="30000" dirty="0"/>
          </a:p>
        </p:txBody>
      </p:sp>
      <p:pic>
        <p:nvPicPr>
          <p:cNvPr id="22" name="Picture 21" descr="europe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5190" y="9813343"/>
            <a:ext cx="831866" cy="578313"/>
          </a:xfrm>
          <a:prstGeom prst="rect">
            <a:avLst/>
          </a:prstGeom>
        </p:spPr>
      </p:pic>
      <p:pic>
        <p:nvPicPr>
          <p:cNvPr id="23" name="Picture 22" descr="Ced.jp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04278" y="9731601"/>
            <a:ext cx="676334" cy="660055"/>
          </a:xfrm>
          <a:prstGeom prst="rect">
            <a:avLst/>
          </a:prstGeom>
        </p:spPr>
      </p:pic>
      <p:pic>
        <p:nvPicPr>
          <p:cNvPr id="24" name="Picture 23" descr="beci.jp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25241" y="9906583"/>
            <a:ext cx="852871" cy="483587"/>
          </a:xfrm>
          <a:prstGeom prst="rect">
            <a:avLst/>
          </a:prstGeom>
        </p:spPr>
      </p:pic>
      <p:sp>
        <p:nvSpPr>
          <p:cNvPr id="25" name="Rectangle 24"/>
          <p:cNvSpPr/>
          <p:nvPr/>
        </p:nvSpPr>
        <p:spPr>
          <a:xfrm>
            <a:off x="10158833" y="9828426"/>
            <a:ext cx="1030359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800" b="1" baseline="30000" dirty="0"/>
              <a:t>Co-funded by the </a:t>
            </a:r>
            <a:br>
              <a:rPr lang="en-US" sz="800" b="1" baseline="30000" dirty="0"/>
            </a:br>
            <a:r>
              <a:rPr lang="en-US" sz="800" b="1" baseline="30000" dirty="0"/>
              <a:t>Justice </a:t>
            </a:r>
            <a:r>
              <a:rPr lang="en-US" sz="800" b="1" baseline="30000" dirty="0" err="1"/>
              <a:t>Programme</a:t>
            </a:r>
            <a:r>
              <a:rPr lang="en-US" sz="800" b="1" baseline="30000" dirty="0"/>
              <a:t> </a:t>
            </a:r>
          </a:p>
          <a:p>
            <a:r>
              <a:rPr lang="en-US" sz="800" b="1" baseline="30000" dirty="0"/>
              <a:t>of the European Union</a:t>
            </a:r>
          </a:p>
        </p:txBody>
      </p:sp>
      <p:pic>
        <p:nvPicPr>
          <p:cNvPr id="27" name="Picture 26" descr="Logo_EUROCHAMBRES_colour.jp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59123" y="9977030"/>
            <a:ext cx="1215946" cy="309162"/>
          </a:xfrm>
          <a:prstGeom prst="rect">
            <a:avLst/>
          </a:prstGeom>
        </p:spPr>
      </p:pic>
      <p:sp>
        <p:nvSpPr>
          <p:cNvPr id="28" name="Rectangle 27"/>
          <p:cNvSpPr/>
          <p:nvPr/>
        </p:nvSpPr>
        <p:spPr>
          <a:xfrm>
            <a:off x="11189192" y="9823296"/>
            <a:ext cx="730193" cy="1744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800" b="1" baseline="30000" dirty="0"/>
              <a:t>Coordinated by             </a:t>
            </a:r>
          </a:p>
        </p:txBody>
      </p:sp>
      <p:sp>
        <p:nvSpPr>
          <p:cNvPr id="29" name="Rectangle 28"/>
          <p:cNvSpPr/>
          <p:nvPr/>
        </p:nvSpPr>
        <p:spPr>
          <a:xfrm>
            <a:off x="12997205" y="9800419"/>
            <a:ext cx="1363656" cy="1744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800" b="1" baseline="30000" dirty="0"/>
              <a:t>Developed with the expertise of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484000" y="165216"/>
            <a:ext cx="9549369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dirty="0">
                <a:solidFill>
                  <a:schemeClr val="accent3"/>
                </a:solidFill>
              </a:rPr>
              <a:t>Инструмент 1: Превантивна диагностика на бизнеса</a:t>
            </a:r>
            <a:endParaRPr lang="en-US" dirty="0">
              <a:solidFill>
                <a:schemeClr val="accent3"/>
              </a:solidFill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228258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82</TotalTime>
  <Words>359</Words>
  <Application>Microsoft Office PowerPoint</Application>
  <PresentationFormat>Custom</PresentationFormat>
  <Paragraphs>77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4" baseType="lpstr">
      <vt:lpstr>Arial</vt:lpstr>
      <vt:lpstr>Calibri</vt:lpstr>
      <vt:lpstr>Office Theme</vt:lpstr>
      <vt:lpstr>PowerPoint Presentation</vt:lpstr>
    </vt:vector>
  </TitlesOfParts>
  <Company>ESAPV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Tool 1: Preventive diagnosis</dc:title>
  <dc:creator>guillaume ancion</dc:creator>
  <cp:lastModifiedBy>StefanK</cp:lastModifiedBy>
  <cp:revision>20</cp:revision>
  <dcterms:created xsi:type="dcterms:W3CDTF">2017-01-30T20:01:11Z</dcterms:created>
  <dcterms:modified xsi:type="dcterms:W3CDTF">2017-03-13T07:37:24Z</dcterms:modified>
</cp:coreProperties>
</file>